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59" r:id="rId4"/>
    <p:sldId id="257" r:id="rId5"/>
    <p:sldId id="263" r:id="rId6"/>
    <p:sldId id="261" r:id="rId7"/>
    <p:sldId id="264" r:id="rId8"/>
    <p:sldId id="260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0" autoAdjust="0"/>
    <p:restoredTop sz="64912" autoAdjust="0"/>
  </p:normalViewPr>
  <p:slideViewPr>
    <p:cSldViewPr>
      <p:cViewPr varScale="1">
        <p:scale>
          <a:sx n="66" d="100"/>
          <a:sy n="66" d="100"/>
        </p:scale>
        <p:origin x="-1276" y="-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2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Лист1!$G$2</c:f>
              <c:strCache>
                <c:ptCount val="1"/>
                <c:pt idx="0">
                  <c:v>Литовці</c:v>
                </c:pt>
              </c:strCache>
            </c:strRef>
          </c:tx>
          <c:invertIfNegative val="0"/>
          <c:cat>
            <c:strRef>
              <c:f>Лист1!$F$3:$F$6</c:f>
              <c:strCache>
                <c:ptCount val="3"/>
                <c:pt idx="0">
                  <c:v>низький рівень</c:v>
                </c:pt>
                <c:pt idx="1">
                  <c:v>середній рівень</c:v>
                </c:pt>
                <c:pt idx="2">
                  <c:v>високий рівень</c:v>
                </c:pt>
              </c:strCache>
            </c:strRef>
          </c:cat>
          <c:val>
            <c:numRef>
              <c:f>Лист1!$G$3:$G$6</c:f>
              <c:numCache>
                <c:formatCode>General</c:formatCode>
                <c:ptCount val="4"/>
                <c:pt idx="0">
                  <c:v>19.399999999999999</c:v>
                </c:pt>
                <c:pt idx="1">
                  <c:v>41.7</c:v>
                </c:pt>
                <c:pt idx="2">
                  <c:v>38.9</c:v>
                </c:pt>
              </c:numCache>
            </c:numRef>
          </c:val>
        </c:ser>
        <c:ser>
          <c:idx val="1"/>
          <c:order val="1"/>
          <c:tx>
            <c:strRef>
              <c:f>Лист1!$H$2</c:f>
              <c:strCache>
                <c:ptCount val="1"/>
                <c:pt idx="0">
                  <c:v>Українці</c:v>
                </c:pt>
              </c:strCache>
            </c:strRef>
          </c:tx>
          <c:invertIfNegative val="0"/>
          <c:cat>
            <c:strRef>
              <c:f>Лист1!$F$3:$F$6</c:f>
              <c:strCache>
                <c:ptCount val="3"/>
                <c:pt idx="0">
                  <c:v>низький рівень</c:v>
                </c:pt>
                <c:pt idx="1">
                  <c:v>середній рівень</c:v>
                </c:pt>
                <c:pt idx="2">
                  <c:v>високий рівень</c:v>
                </c:pt>
              </c:strCache>
            </c:strRef>
          </c:cat>
          <c:val>
            <c:numRef>
              <c:f>Лист1!$H$3:$H$6</c:f>
              <c:numCache>
                <c:formatCode>General</c:formatCode>
                <c:ptCount val="4"/>
                <c:pt idx="0">
                  <c:v>21.1</c:v>
                </c:pt>
                <c:pt idx="1">
                  <c:v>47.3</c:v>
                </c:pt>
                <c:pt idx="2">
                  <c:v>31.3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5163648"/>
        <c:axId val="214041152"/>
      </c:barChart>
      <c:catAx>
        <c:axId val="2351636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uk-UA"/>
          </a:p>
        </c:txPr>
        <c:crossAx val="214041152"/>
        <c:crosses val="autoZero"/>
        <c:auto val="1"/>
        <c:lblAlgn val="ctr"/>
        <c:lblOffset val="100"/>
        <c:noMultiLvlLbl val="0"/>
      </c:catAx>
      <c:valAx>
        <c:axId val="2140411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516364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'[Діаграма у програмі Microsoft Word]Лист2'!$L$15</c:f>
              <c:strCache>
                <c:ptCount val="1"/>
                <c:pt idx="0">
                  <c:v>низький рівень</c:v>
                </c:pt>
              </c:strCache>
            </c:strRef>
          </c:tx>
          <c:invertIfNegative val="0"/>
          <c:cat>
            <c:multiLvlStrRef>
              <c:f>'[Діаграма у програмі Microsoft Word]Лист2'!$M$12:$P$14</c:f>
              <c:multiLvlStrCache>
                <c:ptCount val="4"/>
                <c:lvl>
                  <c:pt idx="0">
                    <c:v>до карантину</c:v>
                  </c:pt>
                  <c:pt idx="1">
                    <c:v>до карантину</c:v>
                  </c:pt>
                  <c:pt idx="2">
                    <c:v>після карантину</c:v>
                  </c:pt>
                  <c:pt idx="3">
                    <c:v>після карантину</c:v>
                  </c:pt>
                </c:lvl>
                <c:lvl>
                  <c:pt idx="0">
                    <c:v>Литовці n=246</c:v>
                  </c:pt>
                  <c:pt idx="1">
                    <c:v>Українці n=300</c:v>
                  </c:pt>
                  <c:pt idx="2">
                    <c:v>Литовці n=246</c:v>
                  </c:pt>
                  <c:pt idx="3">
                    <c:v>Українці n=300</c:v>
                  </c:pt>
                </c:lvl>
              </c:multiLvlStrCache>
            </c:multiLvlStrRef>
          </c:cat>
          <c:val>
            <c:numRef>
              <c:f>'[Діаграма у програмі Microsoft Word]Лист2'!$M$15:$P$15</c:f>
              <c:numCache>
                <c:formatCode>0.00%</c:formatCode>
                <c:ptCount val="4"/>
                <c:pt idx="0">
                  <c:v>0.23499999999999999</c:v>
                </c:pt>
                <c:pt idx="1">
                  <c:v>0.2</c:v>
                </c:pt>
                <c:pt idx="2">
                  <c:v>0.31900000000000001</c:v>
                </c:pt>
                <c:pt idx="3">
                  <c:v>0.28000000000000003</c:v>
                </c:pt>
              </c:numCache>
            </c:numRef>
          </c:val>
        </c:ser>
        <c:ser>
          <c:idx val="1"/>
          <c:order val="1"/>
          <c:tx>
            <c:strRef>
              <c:f>'[Діаграма у програмі Microsoft Word]Лист2'!$L$16</c:f>
              <c:strCache>
                <c:ptCount val="1"/>
                <c:pt idx="0">
                  <c:v>середній рівень</c:v>
                </c:pt>
              </c:strCache>
            </c:strRef>
          </c:tx>
          <c:invertIfNegative val="0"/>
          <c:cat>
            <c:multiLvlStrRef>
              <c:f>'[Діаграма у програмі Microsoft Word]Лист2'!$M$12:$P$14</c:f>
              <c:multiLvlStrCache>
                <c:ptCount val="4"/>
                <c:lvl>
                  <c:pt idx="0">
                    <c:v>до карантину</c:v>
                  </c:pt>
                  <c:pt idx="1">
                    <c:v>до карантину</c:v>
                  </c:pt>
                  <c:pt idx="2">
                    <c:v>після карантину</c:v>
                  </c:pt>
                  <c:pt idx="3">
                    <c:v>після карантину</c:v>
                  </c:pt>
                </c:lvl>
                <c:lvl>
                  <c:pt idx="0">
                    <c:v>Литовці n=246</c:v>
                  </c:pt>
                  <c:pt idx="1">
                    <c:v>Українці n=300</c:v>
                  </c:pt>
                  <c:pt idx="2">
                    <c:v>Литовці n=246</c:v>
                  </c:pt>
                  <c:pt idx="3">
                    <c:v>Українці n=300</c:v>
                  </c:pt>
                </c:lvl>
              </c:multiLvlStrCache>
            </c:multiLvlStrRef>
          </c:cat>
          <c:val>
            <c:numRef>
              <c:f>'[Діаграма у програмі Microsoft Word]Лист2'!$M$16:$P$16</c:f>
              <c:numCache>
                <c:formatCode>0%</c:formatCode>
                <c:ptCount val="4"/>
                <c:pt idx="0" formatCode="0.00%">
                  <c:v>0.58399999999999996</c:v>
                </c:pt>
                <c:pt idx="1">
                  <c:v>0.48</c:v>
                </c:pt>
                <c:pt idx="2" formatCode="0.00%">
                  <c:v>0.5</c:v>
                </c:pt>
                <c:pt idx="3" formatCode="0.00%">
                  <c:v>0.373</c:v>
                </c:pt>
              </c:numCache>
            </c:numRef>
          </c:val>
        </c:ser>
        <c:ser>
          <c:idx val="2"/>
          <c:order val="2"/>
          <c:tx>
            <c:strRef>
              <c:f>'[Діаграма у програмі Microsoft Word]Лист2'!$L$17</c:f>
              <c:strCache>
                <c:ptCount val="1"/>
                <c:pt idx="0">
                  <c:v>високий рівень</c:v>
                </c:pt>
              </c:strCache>
            </c:strRef>
          </c:tx>
          <c:invertIfNegative val="0"/>
          <c:cat>
            <c:multiLvlStrRef>
              <c:f>'[Діаграма у програмі Microsoft Word]Лист2'!$M$12:$P$14</c:f>
              <c:multiLvlStrCache>
                <c:ptCount val="4"/>
                <c:lvl>
                  <c:pt idx="0">
                    <c:v>до карантину</c:v>
                  </c:pt>
                  <c:pt idx="1">
                    <c:v>до карантину</c:v>
                  </c:pt>
                  <c:pt idx="2">
                    <c:v>після карантину</c:v>
                  </c:pt>
                  <c:pt idx="3">
                    <c:v>після карантину</c:v>
                  </c:pt>
                </c:lvl>
                <c:lvl>
                  <c:pt idx="0">
                    <c:v>Литовці n=246</c:v>
                  </c:pt>
                  <c:pt idx="1">
                    <c:v>Українці n=300</c:v>
                  </c:pt>
                  <c:pt idx="2">
                    <c:v>Литовці n=246</c:v>
                  </c:pt>
                  <c:pt idx="3">
                    <c:v>Українці n=300</c:v>
                  </c:pt>
                </c:lvl>
              </c:multiLvlStrCache>
            </c:multiLvlStrRef>
          </c:cat>
          <c:val>
            <c:numRef>
              <c:f>'[Діаграма у програмі Microsoft Word]Лист2'!$M$17:$P$17</c:f>
              <c:numCache>
                <c:formatCode>0%</c:formatCode>
                <c:ptCount val="4"/>
                <c:pt idx="0" formatCode="0.00%">
                  <c:v>0.18099999999999999</c:v>
                </c:pt>
                <c:pt idx="1">
                  <c:v>0.32</c:v>
                </c:pt>
                <c:pt idx="2" formatCode="0.00%">
                  <c:v>0.18099999999999999</c:v>
                </c:pt>
                <c:pt idx="3" formatCode="0.00%">
                  <c:v>0.34699999999999998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5165696"/>
        <c:axId val="126819648"/>
      </c:barChart>
      <c:catAx>
        <c:axId val="2351656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uk-UA"/>
          </a:p>
        </c:txPr>
        <c:crossAx val="126819648"/>
        <c:crosses val="autoZero"/>
        <c:auto val="1"/>
        <c:lblAlgn val="ctr"/>
        <c:lblOffset val="100"/>
        <c:noMultiLvlLbl val="0"/>
      </c:catAx>
      <c:valAx>
        <c:axId val="12681964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uk-UA"/>
          </a:p>
        </c:txPr>
        <c:crossAx val="2351656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325400848318441"/>
          <c:y val="0.41976658854721494"/>
          <c:w val="0.17729763657212691"/>
          <c:h val="0.22560582029369752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'[Діаграма у програмі Microsoft Word]Лист2'!$S$14</c:f>
              <c:strCache>
                <c:ptCount val="1"/>
                <c:pt idx="0">
                  <c:v>до карантину</c:v>
                </c:pt>
              </c:strCache>
            </c:strRef>
          </c:tx>
          <c:invertIfNegative val="0"/>
          <c:cat>
            <c:strRef>
              <c:f>'[Діаграма у програмі Microsoft Word]Лист2'!$R$15:$R$17</c:f>
              <c:strCache>
                <c:ptCount val="3"/>
                <c:pt idx="0">
                  <c:v>низький рівень</c:v>
                </c:pt>
                <c:pt idx="1">
                  <c:v>середній рівень</c:v>
                </c:pt>
                <c:pt idx="2">
                  <c:v>високий рівень</c:v>
                </c:pt>
              </c:strCache>
            </c:strRef>
          </c:cat>
          <c:val>
            <c:numRef>
              <c:f>'[Діаграма у програмі Microsoft Word]Лист2'!$S$15:$S$17</c:f>
              <c:numCache>
                <c:formatCode>0%</c:formatCode>
                <c:ptCount val="3"/>
                <c:pt idx="0" formatCode="0.00%">
                  <c:v>0.2</c:v>
                </c:pt>
                <c:pt idx="1">
                  <c:v>0.48</c:v>
                </c:pt>
                <c:pt idx="2">
                  <c:v>0.32</c:v>
                </c:pt>
              </c:numCache>
            </c:numRef>
          </c:val>
        </c:ser>
        <c:ser>
          <c:idx val="1"/>
          <c:order val="1"/>
          <c:tx>
            <c:strRef>
              <c:f>'[Діаграма у програмі Microsoft Word]Лист2'!$T$14</c:f>
              <c:strCache>
                <c:ptCount val="1"/>
                <c:pt idx="0">
                  <c:v>після карантину</c:v>
                </c:pt>
              </c:strCache>
            </c:strRef>
          </c:tx>
          <c:invertIfNegative val="0"/>
          <c:cat>
            <c:strRef>
              <c:f>'[Діаграма у програмі Microsoft Word]Лист2'!$R$15:$R$17</c:f>
              <c:strCache>
                <c:ptCount val="3"/>
                <c:pt idx="0">
                  <c:v>низький рівень</c:v>
                </c:pt>
                <c:pt idx="1">
                  <c:v>середній рівень</c:v>
                </c:pt>
                <c:pt idx="2">
                  <c:v>високий рівень</c:v>
                </c:pt>
              </c:strCache>
            </c:strRef>
          </c:cat>
          <c:val>
            <c:numRef>
              <c:f>'[Діаграма у програмі Microsoft Word]Лист2'!$T$15:$T$17</c:f>
              <c:numCache>
                <c:formatCode>General</c:formatCode>
                <c:ptCount val="3"/>
                <c:pt idx="0">
                  <c:v>0.28000000000000003</c:v>
                </c:pt>
                <c:pt idx="1">
                  <c:v>0.373</c:v>
                </c:pt>
                <c:pt idx="2">
                  <c:v>0.34699999999999998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9017728"/>
        <c:axId val="126817344"/>
      </c:barChart>
      <c:catAx>
        <c:axId val="1390177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uk-UA"/>
          </a:p>
        </c:txPr>
        <c:crossAx val="126817344"/>
        <c:crosses val="autoZero"/>
        <c:auto val="1"/>
        <c:lblAlgn val="ctr"/>
        <c:lblOffset val="100"/>
        <c:noMultiLvlLbl val="0"/>
      </c:catAx>
      <c:valAx>
        <c:axId val="12681734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uk-UA"/>
          </a:p>
        </c:txPr>
        <c:crossAx val="1390177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652585301837275"/>
          <c:y val="0.38002666333374996"/>
          <c:w val="0.19347414698162729"/>
          <c:h val="0.21084614423197101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51754-B53F-4C75-BCC0-E5EF0F2526ED}" type="datetimeFigureOut">
              <a:rPr lang="uk-UA" smtClean="0"/>
              <a:t>18.11.2020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A08A89-36F1-4319-8913-01AF5C58FCE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8070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A08A89-36F1-4319-8913-01AF5C58FCE2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5332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A08A89-36F1-4319-8913-01AF5C58FCE2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1419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A08A89-36F1-4319-8913-01AF5C58FCE2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17722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A08A89-36F1-4319-8913-01AF5C58FCE2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1899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A08A89-36F1-4319-8913-01AF5C58FCE2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29673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A08A89-36F1-4319-8913-01AF5C58FCE2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69730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A08A89-36F1-4319-8913-01AF5C58FCE2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0682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18.11.2020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764704"/>
            <a:ext cx="8064896" cy="3026023"/>
          </a:xfrm>
        </p:spPr>
        <p:txBody>
          <a:bodyPr/>
          <a:lstStyle/>
          <a:p>
            <a:pPr algn="ctr"/>
            <a:r>
              <a:rPr lang="ru-RU" sz="4400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Медичне</a:t>
            </a:r>
            <a:r>
              <a:rPr lang="ru-RU" sz="4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обслуговування</a:t>
            </a:r>
            <a:r>
              <a:rPr lang="ru-RU" sz="4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як фактор </a:t>
            </a:r>
            <a:r>
              <a:rPr lang="ru-RU" sz="4400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задоволеності</a:t>
            </a:r>
            <a:r>
              <a:rPr lang="ru-RU" sz="4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4400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життям</a:t>
            </a:r>
            <a:r>
              <a:rPr lang="ru-RU" sz="44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людей з </a:t>
            </a:r>
            <a:r>
              <a:rPr lang="ru-RU" sz="4400" b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інвалідністю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ru-RU" sz="44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(на прикладі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України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та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Литви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  <a:endParaRPr lang="uk-UA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683568" y="4149080"/>
            <a:ext cx="7486600" cy="2232248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sz="28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Доповідач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8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Олена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Чиханцова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r"/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андидат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психологічних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доцент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r"/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кафедри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психології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r"/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chyhantsova@gmail.com</a:t>
            </a:r>
            <a:endParaRPr lang="ru-RU" sz="28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uk-UA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08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543800" cy="122413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 та організація дослідження</a:t>
            </a:r>
            <a:endParaRPr lang="uk-UA" sz="4400" b="1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755576" y="2492896"/>
            <a:ext cx="7272808" cy="3433936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uk-UA" sz="3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Опитувальник на вивчення рівня задоволеності життям людей з інвалідністю;</a:t>
            </a:r>
          </a:p>
          <a:p>
            <a:pPr marL="457200" indent="-457200" algn="just">
              <a:buAutoNum type="arabicPeriod"/>
            </a:pP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кала </a:t>
            </a:r>
            <a:r>
              <a:rPr lang="ru-RU" sz="3600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суб'єктивного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щастя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Любомирські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Х.С. </a:t>
            </a:r>
            <a:r>
              <a:rPr lang="ru-RU" sz="36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Леппера</a:t>
            </a:r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3600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44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543800" cy="864096"/>
          </a:xfrm>
        </p:spPr>
        <p:txBody>
          <a:bodyPr/>
          <a:lstStyle/>
          <a:p>
            <a:pPr algn="ctr"/>
            <a:r>
              <a:rPr lang="uk-U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Учасники дослідження</a:t>
            </a:r>
            <a:endParaRPr lang="uk-UA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5904656" cy="1728192"/>
          </a:xfrm>
          <a:solidFill>
            <a:schemeClr val="bg2">
              <a:lumMod val="90000"/>
            </a:schemeClr>
          </a:solidFill>
        </p:spPr>
        <p:txBody>
          <a:bodyPr>
            <a:noAutofit/>
          </a:bodyPr>
          <a:lstStyle/>
          <a:p>
            <a:r>
              <a:rPr lang="uk-UA" sz="3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 вік досліджуваних:</a:t>
            </a:r>
          </a:p>
          <a:p>
            <a:r>
              <a:rPr lang="uk-UA" sz="3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України – 31,5 роки</a:t>
            </a:r>
          </a:p>
          <a:p>
            <a:r>
              <a:rPr lang="uk-UA" sz="3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Литви – 43,3 роки</a:t>
            </a:r>
          </a:p>
          <a:p>
            <a:endParaRPr lang="uk-UA" sz="36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73293" y="1642909"/>
            <a:ext cx="4711354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610 людей з інвалідністю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0250" y="2780928"/>
            <a:ext cx="3026085" cy="1077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Литви – 246 осіб</a:t>
            </a:r>
          </a:p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45,1</a:t>
            </a:r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208" y="2778705"/>
            <a:ext cx="3424033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України – 300 осіб</a:t>
            </a:r>
          </a:p>
          <a:p>
            <a:pPr algn="ctr"/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54,9%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 зі стрілкою 9"/>
          <p:cNvCxnSpPr/>
          <p:nvPr/>
        </p:nvCxnSpPr>
        <p:spPr>
          <a:xfrm>
            <a:off x="4604351" y="2227684"/>
            <a:ext cx="2171498" cy="4195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зі стрілкою 13"/>
          <p:cNvCxnSpPr/>
          <p:nvPr/>
        </p:nvCxnSpPr>
        <p:spPr>
          <a:xfrm flipH="1">
            <a:off x="1763688" y="2227684"/>
            <a:ext cx="2443347" cy="4466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10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7620000" cy="1368152"/>
          </a:xfrm>
        </p:spPr>
        <p:txBody>
          <a:bodyPr/>
          <a:lstStyle/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Рівень  задоволеності  життям</a:t>
            </a:r>
            <a: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(загальний показник)</a:t>
            </a:r>
            <a:endParaRPr lang="uk-U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Місце для вмісту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1838720"/>
              </p:ext>
            </p:extLst>
          </p:nvPr>
        </p:nvGraphicFramePr>
        <p:xfrm>
          <a:off x="457200" y="2132856"/>
          <a:ext cx="7931224" cy="4267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5483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7620000" cy="1143000"/>
          </a:xfrm>
        </p:spPr>
        <p:txBody>
          <a:bodyPr/>
          <a:lstStyle/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Взаємозв’язок </a:t>
            </a:r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задоволеності </a:t>
            </a:r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життям зі здоров’ям 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0461239"/>
              </p:ext>
            </p:extLst>
          </p:nvPr>
        </p:nvGraphicFramePr>
        <p:xfrm>
          <a:off x="611559" y="1988840"/>
          <a:ext cx="7200800" cy="4536504"/>
        </p:xfrm>
        <a:graphic>
          <a:graphicData uri="http://schemas.openxmlformats.org/drawingml/2006/table">
            <a:tbl>
              <a:tblPr/>
              <a:tblGrid>
                <a:gridCol w="973378"/>
                <a:gridCol w="973378"/>
                <a:gridCol w="973378"/>
                <a:gridCol w="973378"/>
                <a:gridCol w="973378"/>
                <a:gridCol w="1166955"/>
                <a:gridCol w="1166955"/>
              </a:tblGrid>
              <a:tr h="2877026"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ea typeface="Calibri"/>
                          <a:cs typeface="Times New Roman"/>
                        </a:rPr>
                        <a:t>Задоволеність життям</a:t>
                      </a:r>
                      <a:endParaRPr lang="uk-UA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b="1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Задоволеність станом здоров’ям</a:t>
                      </a:r>
                      <a:endParaRPr lang="uk-UA" sz="20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Задоволеність </a:t>
                      </a:r>
                      <a:r>
                        <a:rPr lang="uk-UA" sz="20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медичним </a:t>
                      </a:r>
                      <a:r>
                        <a:rPr lang="uk-UA" sz="20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обслуговуванням</a:t>
                      </a:r>
                      <a:endParaRPr lang="uk-UA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Задоволеність сімейним лікарем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Задоволеність спец. лікарями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Задоволеність обслуговуючим мед. персоналом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973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Укр.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uk-UA" sz="20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590</a:t>
                      </a:r>
                      <a:r>
                        <a:rPr lang="uk-UA" sz="2000" baseline="300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uk-UA" sz="20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indent="-1060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uk-UA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506</a:t>
                      </a:r>
                      <a:r>
                        <a:rPr lang="uk-UA" sz="2000" baseline="30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indent="-1066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uk-UA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242</a:t>
                      </a:r>
                      <a:r>
                        <a:rPr lang="uk-UA" sz="2000" b="1" baseline="30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indent="-1066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uk-UA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257</a:t>
                      </a:r>
                      <a:r>
                        <a:rPr lang="uk-UA" sz="2000" b="1" baseline="30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indent="-1066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uk-UA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415</a:t>
                      </a:r>
                      <a:r>
                        <a:rPr lang="uk-UA" sz="2000" b="1" baseline="30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82973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Лит.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uk-UA" sz="20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756</a:t>
                      </a:r>
                      <a:r>
                        <a:rPr lang="uk-UA" sz="2000" baseline="30000" dirty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uk-UA" sz="20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uk-UA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563</a:t>
                      </a:r>
                      <a:r>
                        <a:rPr lang="uk-UA" sz="20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uk-UA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610</a:t>
                      </a:r>
                      <a:r>
                        <a:rPr lang="uk-UA" sz="2000" baseline="30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uk-UA" sz="2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488</a:t>
                      </a:r>
                      <a:r>
                        <a:rPr lang="uk-UA" sz="2000" baseline="30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uk-UA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uk-UA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513</a:t>
                      </a:r>
                      <a:r>
                        <a:rPr lang="uk-UA" sz="2000" baseline="30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uk-UA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58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7620000" cy="1143000"/>
          </a:xfrm>
        </p:spPr>
        <p:txBody>
          <a:bodyPr/>
          <a:lstStyle/>
          <a:p>
            <a:pPr algn="ctr"/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Задоволеність медичним обслуговуванням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Місце для вмісту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4775189"/>
              </p:ext>
            </p:extLst>
          </p:nvPr>
        </p:nvGraphicFramePr>
        <p:xfrm>
          <a:off x="323528" y="2060848"/>
          <a:ext cx="8064896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8695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7620000" cy="1143000"/>
          </a:xfrm>
        </p:spPr>
        <p:txBody>
          <a:bodyPr/>
          <a:lstStyle/>
          <a:p>
            <a:pPr algn="ctr"/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Задоволеність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українців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наданням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медичних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311478"/>
              </p:ext>
            </p:extLst>
          </p:nvPr>
        </p:nvGraphicFramePr>
        <p:xfrm>
          <a:off x="457200" y="1916832"/>
          <a:ext cx="7931224" cy="4483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03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7620000" cy="1080120"/>
          </a:xfrm>
        </p:spPr>
        <p:txBody>
          <a:bodyPr/>
          <a:lstStyle/>
          <a:p>
            <a:pPr algn="ctr"/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 smtClean="0"/>
              <a:t>Вплив </a:t>
            </a:r>
            <a:r>
              <a:rPr lang="uk-UA" sz="3200" b="1" dirty="0"/>
              <a:t>фінансового забезпечення на задоволеність життям </a:t>
            </a:r>
            <a:r>
              <a:rPr lang="uk-UA" dirty="0"/>
              <a:t/>
            </a:r>
            <a:br>
              <a:rPr lang="uk-UA" dirty="0"/>
            </a:b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0494231"/>
              </p:ext>
            </p:extLst>
          </p:nvPr>
        </p:nvGraphicFramePr>
        <p:xfrm>
          <a:off x="251521" y="2090879"/>
          <a:ext cx="8064895" cy="4012727"/>
        </p:xfrm>
        <a:graphic>
          <a:graphicData uri="http://schemas.openxmlformats.org/drawingml/2006/table">
            <a:tbl>
              <a:tblPr/>
              <a:tblGrid>
                <a:gridCol w="1759614"/>
                <a:gridCol w="1696769"/>
                <a:gridCol w="1675824"/>
                <a:gridCol w="1466344"/>
                <a:gridCol w="1466344"/>
              </a:tblGrid>
              <a:tr h="16139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Країна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Якість мед. </a:t>
                      </a:r>
                      <a:r>
                        <a:rPr lang="uk-UA" sz="2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обслугову-вання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Якість життя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Задово-леність</a:t>
                      </a:r>
                      <a:r>
                        <a:rPr lang="uk-UA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життям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06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Фінансовий </a:t>
                      </a:r>
                      <a:r>
                        <a:rPr lang="uk-UA" sz="2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стан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Литва</a:t>
                      </a:r>
                      <a:endParaRPr lang="uk-UA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2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n=246</a:t>
                      </a:r>
                      <a:r>
                        <a:rPr lang="uk-UA" sz="2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uk-UA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-.</a:t>
                      </a:r>
                      <a:r>
                        <a:rPr lang="uk-UA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013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uk-UA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048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uk-UA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044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477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Україна</a:t>
                      </a:r>
                      <a:r>
                        <a:rPr lang="uk-UA" sz="2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(n=300)</a:t>
                      </a:r>
                      <a:endParaRPr lang="uk-UA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uk-UA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671</a:t>
                      </a:r>
                      <a:r>
                        <a:rPr lang="uk-UA" sz="2400" baseline="30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uk-UA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605</a:t>
                      </a:r>
                      <a:r>
                        <a:rPr lang="uk-UA" sz="2400" baseline="30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uk-UA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uk-UA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457</a:t>
                      </a:r>
                      <a:r>
                        <a:rPr lang="uk-UA" sz="2400" baseline="30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uk-UA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1520" y="6133366"/>
            <a:ext cx="47380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Note</a:t>
            </a:r>
            <a:r>
              <a:rPr kumimoji="0" lang="uk-UA" altLang="uk-UA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uk-UA" alt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**. Кореляція значима на рівні 0.01.</a:t>
            </a:r>
            <a:endParaRPr kumimoji="0" lang="uk-UA" alt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54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3510" y="1772816"/>
            <a:ext cx="7620000" cy="1143000"/>
          </a:xfrm>
        </p:spPr>
        <p:txBody>
          <a:bodyPr/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Дякую за увагу!</a:t>
            </a: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212976"/>
            <a:ext cx="4311532" cy="3089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195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уміжність">
  <a:themeElements>
    <a:clrScheme name="Валка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Стандартна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уміжність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599</TotalTime>
  <Words>209</Words>
  <Application>Microsoft Office PowerPoint</Application>
  <PresentationFormat>Екран (4:3)</PresentationFormat>
  <Paragraphs>85</Paragraphs>
  <Slides>9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0" baseType="lpstr">
      <vt:lpstr>Суміжність</vt:lpstr>
      <vt:lpstr>Медичне обслуговування як фактор задоволеності життям людей з інвалідністю  (на прикладі  України та Литви)</vt:lpstr>
      <vt:lpstr>  Методи та організація дослідження</vt:lpstr>
      <vt:lpstr>Учасники дослідження</vt:lpstr>
      <vt:lpstr>Рівень  задоволеності  життям (загальний показник)</vt:lpstr>
      <vt:lpstr>Взаємозв’язок  задоволеності життям зі здоров’ям </vt:lpstr>
      <vt:lpstr>Задоволеність медичним обслуговуванням</vt:lpstr>
      <vt:lpstr>Задоволеність українців наданням медичних послуг</vt:lpstr>
      <vt:lpstr> Вплив фінансового забезпечення на задоволеність життям  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Медичне обслуговування як фактор задоволеності життям людей з інвалідністю</dc:title>
  <dc:creator>Helen</dc:creator>
  <cp:lastModifiedBy>Helen</cp:lastModifiedBy>
  <cp:revision>27</cp:revision>
  <dcterms:created xsi:type="dcterms:W3CDTF">2020-11-16T17:51:43Z</dcterms:created>
  <dcterms:modified xsi:type="dcterms:W3CDTF">2020-11-18T21:41:53Z</dcterms:modified>
</cp:coreProperties>
</file>